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3" r:id="rId1"/>
    <p:sldMasterId id="2147483675" r:id="rId2"/>
  </p:sldMasterIdLst>
  <p:notesMasterIdLst>
    <p:notesMasterId r:id="rId14"/>
  </p:notesMasterIdLst>
  <p:sldIdLst>
    <p:sldId id="431" r:id="rId3"/>
    <p:sldId id="494" r:id="rId4"/>
    <p:sldId id="471" r:id="rId5"/>
    <p:sldId id="495" r:id="rId6"/>
    <p:sldId id="474" r:id="rId7"/>
    <p:sldId id="488" r:id="rId8"/>
    <p:sldId id="477" r:id="rId9"/>
    <p:sldId id="486" r:id="rId10"/>
    <p:sldId id="473" r:id="rId11"/>
    <p:sldId id="487" r:id="rId12"/>
    <p:sldId id="433" r:id="rId13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6FEBF3-E693-45A7-8A28-4118E7E6C360}">
          <p14:sldIdLst>
            <p14:sldId id="431"/>
            <p14:sldId id="494"/>
            <p14:sldId id="471"/>
            <p14:sldId id="495"/>
            <p14:sldId id="474"/>
            <p14:sldId id="488"/>
            <p14:sldId id="477"/>
            <p14:sldId id="486"/>
            <p14:sldId id="473"/>
            <p14:sldId id="487"/>
            <p14:sldId id="4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31" userDrawn="1">
          <p15:clr>
            <a:srgbClr val="A4A3A4"/>
          </p15:clr>
        </p15:guide>
        <p15:guide id="2" pos="4180" userDrawn="1">
          <p15:clr>
            <a:srgbClr val="A4A3A4"/>
          </p15:clr>
        </p15:guide>
        <p15:guide id="3" orient="horz" pos="255" userDrawn="1">
          <p15:clr>
            <a:srgbClr val="A4A3A4"/>
          </p15:clr>
        </p15:guide>
        <p15:guide id="4" pos="3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Кочергин" initials="ДК" lastIdx="1" clrIdx="0">
    <p:extLst/>
  </p:cmAuthor>
  <p:cmAuthor id="2" name="Ольга Калмыкова" initials="ОК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9C"/>
    <a:srgbClr val="2B2F86"/>
    <a:srgbClr val="76B7EA"/>
    <a:srgbClr val="559DD9"/>
    <a:srgbClr val="016DC7"/>
    <a:srgbClr val="B9E1FF"/>
    <a:srgbClr val="0085F3"/>
    <a:srgbClr val="041B31"/>
    <a:srgbClr val="101F31"/>
    <a:srgbClr val="3B5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6405"/>
  </p:normalViewPr>
  <p:slideViewPr>
    <p:cSldViewPr snapToGrid="0" showGuides="1">
      <p:cViewPr varScale="1">
        <p:scale>
          <a:sx n="85" d="100"/>
          <a:sy n="85" d="100"/>
        </p:scale>
        <p:origin x="-547" y="-72"/>
      </p:cViewPr>
      <p:guideLst>
        <p:guide orient="horz" pos="731"/>
        <p:guide orient="horz" pos="255"/>
        <p:guide pos="4180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4026E5F2-F42B-444E-8D80-25AA8F7211A2}" type="datetimeFigureOut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90" tIns="46095" rIns="92190" bIns="4609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60" cy="49805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60" cy="498055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BBB30D4-96D4-3943-A6DD-0CB6A342E2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78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B30D4-96D4-3943-A6DD-0CB6A342E28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95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B30D4-96D4-3943-A6DD-0CB6A342E28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618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B30D4-96D4-3943-A6DD-0CB6A342E28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77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2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93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3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9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39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5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09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6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09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B30D4-96D4-3943-A6DD-0CB6A342E28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84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8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146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1243013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898">
              <a:defRPr/>
            </a:pPr>
            <a:fld id="{0A599142-99C7-4B2E-82F5-6577058AB268}" type="slidenum">
              <a:rPr lang="ru-RU">
                <a:solidFill>
                  <a:prstClr val="black"/>
                </a:solidFill>
                <a:latin typeface="Calibri"/>
              </a:rPr>
              <a:pPr defTabSz="921898">
                <a:defRPr/>
              </a:pPr>
              <a:t>9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7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7185B-9E58-EE47-8775-C0917BD9EB24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4538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43FD-ABDB-7E41-9802-7E4B83F3A4B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2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4673-CF77-BB42-8C4D-812C6FA44CAC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4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871310-A04F-BF3B-C86B-D03B8DAB30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57" t="14004" r="28841" b="35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79784B-027F-EBE4-BB9F-3D1E98F9CEBE}"/>
              </a:ext>
            </a:extLst>
          </p:cNvPr>
          <p:cNvSpPr/>
          <p:nvPr userDrawn="1"/>
        </p:nvSpPr>
        <p:spPr>
          <a:xfrm>
            <a:off x="-134212" y="-235745"/>
            <a:ext cx="12695180" cy="7329490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64947"/>
                </a:schemeClr>
              </a:gs>
              <a:gs pos="100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63" dirty="0"/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5252DF85-8CE1-FB6E-C5DF-9F38C4534092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C6E548-1AEB-40EE-2A7B-3CEF60ECF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02175" y="250824"/>
            <a:ext cx="831811" cy="7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3233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E31D12-1183-A1A2-B4C1-C9B526A64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932" t="36237" r="16241" b="709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chemeClr val="bg1">
                    <a:alpha val="3403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chemeClr val="bg1">
                  <a:alpha val="34034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137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7406F8-D14A-19C1-A4BD-3223ACAB4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13">
            <a:extLst>
              <a:ext uri="{FF2B5EF4-FFF2-40B4-BE49-F238E27FC236}">
                <a16:creationId xmlns:a16="http://schemas.microsoft.com/office/drawing/2014/main" xmlns="" id="{5C8DF216-3633-B2CA-AAE0-F2910FE38457}"/>
              </a:ext>
            </a:extLst>
          </p:cNvPr>
          <p:cNvSpPr txBox="1">
            <a:spLocks/>
          </p:cNvSpPr>
          <p:nvPr userDrawn="1"/>
        </p:nvSpPr>
        <p:spPr>
          <a:xfrm>
            <a:off x="9696310" y="6242051"/>
            <a:ext cx="2228850" cy="365125"/>
          </a:xfrm>
          <a:prstGeom prst="rect">
            <a:avLst/>
          </a:prstGeom>
        </p:spPr>
        <p:txBody>
          <a:bodyPr vert="horz" lIns="74295" tIns="37148" rIns="74295" bIns="37148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2000" b="1" smtClean="0">
                <a:solidFill>
                  <a:schemeClr val="bg1">
                    <a:alpha val="34034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2600" b="1" dirty="0">
              <a:solidFill>
                <a:schemeClr val="bg1">
                  <a:alpha val="34034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898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8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BE11-4139-B947-8067-7BF2F59F3556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49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8C62-5BE9-3C44-92DC-64BA55316745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434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92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61">
                <a:solidFill>
                  <a:schemeClr val="tx1">
                    <a:tint val="75000"/>
                  </a:schemeClr>
                </a:solidFill>
              </a:defRPr>
            </a:lvl1pPr>
            <a:lvl2pPr marL="562707" indent="0">
              <a:buNone/>
              <a:defRPr sz="2216">
                <a:solidFill>
                  <a:schemeClr val="tx1">
                    <a:tint val="75000"/>
                  </a:schemeClr>
                </a:solidFill>
              </a:defRPr>
            </a:lvl2pPr>
            <a:lvl3pPr marL="112541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3pPr>
            <a:lvl4pPr marL="1688123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4pPr>
            <a:lvl5pPr marL="2250830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5pPr>
            <a:lvl6pPr marL="2813539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6pPr>
            <a:lvl7pPr marL="3376246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7pPr>
            <a:lvl8pPr marL="3938954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8pPr>
            <a:lvl9pPr marL="4501662" indent="0">
              <a:buNone/>
              <a:defRPr sz="17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0351-5669-A34D-A402-34262C5850EA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18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3447"/>
            </a:lvl1pPr>
            <a:lvl2pPr>
              <a:defRPr sz="2953"/>
            </a:lvl2pPr>
            <a:lvl3pPr>
              <a:defRPr sz="2461"/>
            </a:lvl3pPr>
            <a:lvl4pPr>
              <a:defRPr sz="2216"/>
            </a:lvl4pPr>
            <a:lvl5pPr>
              <a:defRPr sz="2216"/>
            </a:lvl5pPr>
            <a:lvl6pPr>
              <a:defRPr sz="2216"/>
            </a:lvl6pPr>
            <a:lvl7pPr>
              <a:defRPr sz="2216"/>
            </a:lvl7pPr>
            <a:lvl8pPr>
              <a:defRPr sz="2216"/>
            </a:lvl8pPr>
            <a:lvl9pPr>
              <a:defRPr sz="22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3447"/>
            </a:lvl1pPr>
            <a:lvl2pPr>
              <a:defRPr sz="2953"/>
            </a:lvl2pPr>
            <a:lvl3pPr>
              <a:defRPr sz="2461"/>
            </a:lvl3pPr>
            <a:lvl4pPr>
              <a:defRPr sz="2216"/>
            </a:lvl4pPr>
            <a:lvl5pPr>
              <a:defRPr sz="2216"/>
            </a:lvl5pPr>
            <a:lvl6pPr>
              <a:defRPr sz="2216"/>
            </a:lvl6pPr>
            <a:lvl7pPr>
              <a:defRPr sz="2216"/>
            </a:lvl7pPr>
            <a:lvl8pPr>
              <a:defRPr sz="2216"/>
            </a:lvl8pPr>
            <a:lvl9pPr>
              <a:defRPr sz="221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C5B2A-3BC8-B340-AA06-053E82CC3A3F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82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953" b="1"/>
            </a:lvl1pPr>
            <a:lvl2pPr marL="562707" indent="0">
              <a:buNone/>
              <a:defRPr sz="2461" b="1"/>
            </a:lvl2pPr>
            <a:lvl3pPr marL="1125416" indent="0">
              <a:buNone/>
              <a:defRPr sz="2216" b="1"/>
            </a:lvl3pPr>
            <a:lvl4pPr marL="1688123" indent="0">
              <a:buNone/>
              <a:defRPr sz="1969" b="1"/>
            </a:lvl4pPr>
            <a:lvl5pPr marL="2250830" indent="0">
              <a:buNone/>
              <a:defRPr sz="1969" b="1"/>
            </a:lvl5pPr>
            <a:lvl6pPr marL="2813539" indent="0">
              <a:buNone/>
              <a:defRPr sz="1969" b="1"/>
            </a:lvl6pPr>
            <a:lvl7pPr marL="3376246" indent="0">
              <a:buNone/>
              <a:defRPr sz="1969" b="1"/>
            </a:lvl7pPr>
            <a:lvl8pPr marL="3938954" indent="0">
              <a:buNone/>
              <a:defRPr sz="1969" b="1"/>
            </a:lvl8pPr>
            <a:lvl9pPr marL="4501662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953"/>
            </a:lvl1pPr>
            <a:lvl2pPr>
              <a:defRPr sz="2461"/>
            </a:lvl2pPr>
            <a:lvl3pPr>
              <a:defRPr sz="2216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953" b="1"/>
            </a:lvl1pPr>
            <a:lvl2pPr marL="562707" indent="0">
              <a:buNone/>
              <a:defRPr sz="2461" b="1"/>
            </a:lvl2pPr>
            <a:lvl3pPr marL="1125416" indent="0">
              <a:buNone/>
              <a:defRPr sz="2216" b="1"/>
            </a:lvl3pPr>
            <a:lvl4pPr marL="1688123" indent="0">
              <a:buNone/>
              <a:defRPr sz="1969" b="1"/>
            </a:lvl4pPr>
            <a:lvl5pPr marL="2250830" indent="0">
              <a:buNone/>
              <a:defRPr sz="1969" b="1"/>
            </a:lvl5pPr>
            <a:lvl6pPr marL="2813539" indent="0">
              <a:buNone/>
              <a:defRPr sz="1969" b="1"/>
            </a:lvl6pPr>
            <a:lvl7pPr marL="3376246" indent="0">
              <a:buNone/>
              <a:defRPr sz="1969" b="1"/>
            </a:lvl7pPr>
            <a:lvl8pPr marL="3938954" indent="0">
              <a:buNone/>
              <a:defRPr sz="1969" b="1"/>
            </a:lvl8pPr>
            <a:lvl9pPr marL="4501662" indent="0">
              <a:buNone/>
              <a:defRPr sz="196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953"/>
            </a:lvl1pPr>
            <a:lvl2pPr>
              <a:defRPr sz="2461"/>
            </a:lvl2pPr>
            <a:lvl3pPr>
              <a:defRPr sz="2216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CC0D-6804-8F40-B5F9-323E56E52087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80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C21A-D3FF-B54F-AC22-AFADB734059C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34BCD-2EE1-0A4E-9A05-98927E5B06B8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52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5447-67BB-0844-88B6-0668C76B78A5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60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4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939"/>
            </a:lvl1pPr>
            <a:lvl2pPr>
              <a:defRPr sz="3447"/>
            </a:lvl2pPr>
            <a:lvl3pPr>
              <a:defRPr sz="2953"/>
            </a:lvl3pPr>
            <a:lvl4pPr>
              <a:defRPr sz="2461"/>
            </a:lvl4pPr>
            <a:lvl5pPr>
              <a:defRPr sz="2461"/>
            </a:lvl5pPr>
            <a:lvl6pPr>
              <a:defRPr sz="2461"/>
            </a:lvl6pPr>
            <a:lvl7pPr>
              <a:defRPr sz="2461"/>
            </a:lvl7pPr>
            <a:lvl8pPr>
              <a:defRPr sz="2461"/>
            </a:lvl8pPr>
            <a:lvl9pPr>
              <a:defRPr sz="246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723"/>
            </a:lvl1pPr>
            <a:lvl2pPr marL="562707" indent="0">
              <a:buNone/>
              <a:defRPr sz="1477"/>
            </a:lvl2pPr>
            <a:lvl3pPr marL="1125416" indent="0">
              <a:buNone/>
              <a:defRPr sz="1231"/>
            </a:lvl3pPr>
            <a:lvl4pPr marL="1688123" indent="0">
              <a:buNone/>
              <a:defRPr sz="1108"/>
            </a:lvl4pPr>
            <a:lvl5pPr marL="2250830" indent="0">
              <a:buNone/>
              <a:defRPr sz="1108"/>
            </a:lvl5pPr>
            <a:lvl6pPr marL="2813539" indent="0">
              <a:buNone/>
              <a:defRPr sz="1108"/>
            </a:lvl6pPr>
            <a:lvl7pPr marL="3376246" indent="0">
              <a:buNone/>
              <a:defRPr sz="1108"/>
            </a:lvl7pPr>
            <a:lvl8pPr marL="3938954" indent="0">
              <a:buNone/>
              <a:defRPr sz="1108"/>
            </a:lvl8pPr>
            <a:lvl9pPr marL="4501662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EC667-43D7-B749-9F4C-7A7702F2D99D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988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46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939"/>
            </a:lvl1pPr>
            <a:lvl2pPr marL="562707" indent="0">
              <a:buNone/>
              <a:defRPr sz="3447"/>
            </a:lvl2pPr>
            <a:lvl3pPr marL="1125416" indent="0">
              <a:buNone/>
              <a:defRPr sz="2953"/>
            </a:lvl3pPr>
            <a:lvl4pPr marL="1688123" indent="0">
              <a:buNone/>
              <a:defRPr sz="2461"/>
            </a:lvl4pPr>
            <a:lvl5pPr marL="2250830" indent="0">
              <a:buNone/>
              <a:defRPr sz="2461"/>
            </a:lvl5pPr>
            <a:lvl6pPr marL="2813539" indent="0">
              <a:buNone/>
              <a:defRPr sz="2461"/>
            </a:lvl6pPr>
            <a:lvl7pPr marL="3376246" indent="0">
              <a:buNone/>
              <a:defRPr sz="2461"/>
            </a:lvl7pPr>
            <a:lvl8pPr marL="3938954" indent="0">
              <a:buNone/>
              <a:defRPr sz="2461"/>
            </a:lvl8pPr>
            <a:lvl9pPr marL="4501662" indent="0">
              <a:buNone/>
              <a:defRPr sz="2461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723"/>
            </a:lvl1pPr>
            <a:lvl2pPr marL="562707" indent="0">
              <a:buNone/>
              <a:defRPr sz="1477"/>
            </a:lvl2pPr>
            <a:lvl3pPr marL="1125416" indent="0">
              <a:buNone/>
              <a:defRPr sz="1231"/>
            </a:lvl3pPr>
            <a:lvl4pPr marL="1688123" indent="0">
              <a:buNone/>
              <a:defRPr sz="1108"/>
            </a:lvl4pPr>
            <a:lvl5pPr marL="2250830" indent="0">
              <a:buNone/>
              <a:defRPr sz="1108"/>
            </a:lvl5pPr>
            <a:lvl6pPr marL="2813539" indent="0">
              <a:buNone/>
              <a:defRPr sz="1108"/>
            </a:lvl6pPr>
            <a:lvl7pPr marL="3376246" indent="0">
              <a:buNone/>
              <a:defRPr sz="1108"/>
            </a:lvl7pPr>
            <a:lvl8pPr marL="3938954" indent="0">
              <a:buNone/>
              <a:defRPr sz="1108"/>
            </a:lvl8pPr>
            <a:lvl9pPr marL="4501662" indent="0">
              <a:buNone/>
              <a:defRPr sz="110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6AF52-CD75-E248-B16F-4C63DFDDD8B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66AA-0A46-9F4D-97D0-15D27F02E535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E8E8-5775-AD44-AE5F-0A6CF9EC97EF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51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CD72E-11D3-114D-A3F9-A1F0446FB2A4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6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2DB2-F4E1-B24B-98A6-B8BE5C7211A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1738-664D-D740-B062-8969B791104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18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74EE-D5CC-3149-8E5E-9AB66109108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85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ACE0-E34B-114E-A1C3-924F46914489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88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0B83-BF41-4040-95C3-75BAD5B34E11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16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4CFE98-2386-A845-8215-DAF447751B81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2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D74EE-D5CC-3149-8E5E-9AB66109108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758C4FB-D33B-924D-BAC6-B3CD924B020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3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A20C-6029-6D46-B938-8A556BCE69C3}" type="datetime1">
              <a:rPr lang="ru-RU" smtClean="0"/>
              <a:pPr/>
              <a:t>13.05.2025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8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1125416" rtl="0" eaLnBrk="1" latinLnBrk="0" hangingPunct="1">
        <a:spcBef>
          <a:spcPct val="0"/>
        </a:spcBef>
        <a:buNone/>
        <a:defRPr sz="5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2031" indent="-422031" algn="l" defTabSz="1125416" rtl="0" eaLnBrk="1" latinLnBrk="0" hangingPunct="1">
        <a:spcBef>
          <a:spcPct val="20000"/>
        </a:spcBef>
        <a:buFont typeface="Arial" pitchFamily="34" charset="0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51693" algn="l" defTabSz="1125416" rtl="0" eaLnBrk="1" latinLnBrk="0" hangingPunct="1">
        <a:spcBef>
          <a:spcPct val="20000"/>
        </a:spcBef>
        <a:buFont typeface="Arial" pitchFamily="34" charset="0"/>
        <a:buChar char="–"/>
        <a:defRPr sz="3447" kern="1200">
          <a:solidFill>
            <a:schemeClr val="tx1"/>
          </a:solidFill>
          <a:latin typeface="+mn-lt"/>
          <a:ea typeface="+mn-ea"/>
          <a:cs typeface="+mn-cs"/>
        </a:defRPr>
      </a:lvl2pPr>
      <a:lvl3pPr marL="1406769" indent="-281354" algn="l" defTabSz="1125416" rtl="0" eaLnBrk="1" latinLnBrk="0" hangingPunct="1">
        <a:spcBef>
          <a:spcPct val="20000"/>
        </a:spcBef>
        <a:buFont typeface="Arial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3pPr>
      <a:lvl4pPr marL="1969477" indent="-281354" algn="l" defTabSz="1125416" rtl="0" eaLnBrk="1" latinLnBrk="0" hangingPunct="1">
        <a:spcBef>
          <a:spcPct val="20000"/>
        </a:spcBef>
        <a:buFont typeface="Arial" pitchFamily="34" charset="0"/>
        <a:buChar char="–"/>
        <a:defRPr sz="2461" kern="1200">
          <a:solidFill>
            <a:schemeClr val="tx1"/>
          </a:solidFill>
          <a:latin typeface="+mn-lt"/>
          <a:ea typeface="+mn-ea"/>
          <a:cs typeface="+mn-cs"/>
        </a:defRPr>
      </a:lvl4pPr>
      <a:lvl5pPr marL="2532185" indent="-281354" algn="l" defTabSz="1125416" rtl="0" eaLnBrk="1" latinLnBrk="0" hangingPunct="1">
        <a:spcBef>
          <a:spcPct val="20000"/>
        </a:spcBef>
        <a:buFont typeface="Arial" pitchFamily="34" charset="0"/>
        <a:buChar char="»"/>
        <a:defRPr sz="2461" kern="1200">
          <a:solidFill>
            <a:schemeClr val="tx1"/>
          </a:solidFill>
          <a:latin typeface="+mn-lt"/>
          <a:ea typeface="+mn-ea"/>
          <a:cs typeface="+mn-cs"/>
        </a:defRPr>
      </a:lvl5pPr>
      <a:lvl6pPr marL="3094892" indent="-281354" algn="l" defTabSz="1125416" rtl="0" eaLnBrk="1" latinLnBrk="0" hangingPunct="1">
        <a:spcBef>
          <a:spcPct val="20000"/>
        </a:spcBef>
        <a:buFont typeface="Arial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1" indent="-281354" algn="l" defTabSz="1125416" rtl="0" eaLnBrk="1" latinLnBrk="0" hangingPunct="1">
        <a:spcBef>
          <a:spcPct val="20000"/>
        </a:spcBef>
        <a:buFont typeface="Arial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7pPr>
      <a:lvl8pPr marL="4220308" indent="-281354" algn="l" defTabSz="1125416" rtl="0" eaLnBrk="1" latinLnBrk="0" hangingPunct="1">
        <a:spcBef>
          <a:spcPct val="20000"/>
        </a:spcBef>
        <a:buFont typeface="Arial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8pPr>
      <a:lvl9pPr marL="4783015" indent="-281354" algn="l" defTabSz="1125416" rtl="0" eaLnBrk="1" latinLnBrk="0" hangingPunct="1">
        <a:spcBef>
          <a:spcPct val="20000"/>
        </a:spcBef>
        <a:buFont typeface="Arial" pitchFamily="34" charset="0"/>
        <a:buChar char="•"/>
        <a:defRPr sz="2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62707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2pPr>
      <a:lvl3pPr marL="1125416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3pPr>
      <a:lvl4pPr marL="1688123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4pPr>
      <a:lvl5pPr marL="2250830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5pPr>
      <a:lvl6pPr marL="2813539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6pPr>
      <a:lvl7pPr marL="3376246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7pPr>
      <a:lvl8pPr marL="3938954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8pPr>
      <a:lvl9pPr marL="4501662" algn="l" defTabSz="1125416" rtl="0" eaLnBrk="1" latinLnBrk="0" hangingPunct="1">
        <a:defRPr sz="22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B9E1FF"/>
            </a:gs>
            <a:gs pos="23000">
              <a:srgbClr val="5DA7E3"/>
            </a:gs>
            <a:gs pos="100000">
              <a:srgbClr val="016DC7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70B44D3-F710-47A1-940B-62354E2348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179957" y="0"/>
            <a:ext cx="301204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F4C392-97CB-430B-A3DF-00055BA9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1462" y="4400550"/>
            <a:ext cx="1849438" cy="2366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809448E-93CF-4C1E-887A-6BEAEBAE3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0609" y="528819"/>
            <a:ext cx="880619" cy="9045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BAD354-BBDB-43A5-A604-85C8EA0AC822}"/>
              </a:ext>
            </a:extLst>
          </p:cNvPr>
          <p:cNvSpPr txBox="1"/>
          <p:nvPr/>
        </p:nvSpPr>
        <p:spPr bwMode="auto">
          <a:xfrm>
            <a:off x="560610" y="2594176"/>
            <a:ext cx="8619348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ПРОГРАММА </a:t>
            </a:r>
            <a:r>
              <a:rPr lang="ru-RU" sz="4000" b="1" dirty="0" smtClean="0">
                <a:solidFill>
                  <a:prstClr val="white"/>
                </a:solidFill>
                <a:latin typeface="Montserrat"/>
                <a:cs typeface="Arial"/>
              </a:rPr>
              <a:t>ДЕЯТЕЛЬНОСТИ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ОБРАЗОВАТЕЛЬНОГО КЛАСТЕРА СРЕДНЕГО ПРОФЕССИОНАЛЬНОГО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В ОТРАСЛИ ПЕДАГОГИКА</a:t>
            </a:r>
            <a: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/>
            </a:r>
            <a:br>
              <a:rPr kumimoji="0" lang="ru-RU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</a:b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В </a:t>
            </a: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Arial"/>
              </a:rPr>
              <a:t>2025-2027 ГГ.</a:t>
            </a:r>
          </a:p>
        </p:txBody>
      </p:sp>
      <p:pic>
        <p:nvPicPr>
          <p:cNvPr id="8" name="Picture 2" descr="C:\Users\Оксана Дьякова\Desktop\2024-25 уч год\ПРОФЕССИОНАЛИТЕТ\ЛОГО ПОО кластера\Лого первый педагогический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88" y="443070"/>
            <a:ext cx="2905724" cy="10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0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B9E1FF"/>
            </a:gs>
            <a:gs pos="23000">
              <a:srgbClr val="5DA7E3"/>
            </a:gs>
            <a:gs pos="100000">
              <a:srgbClr val="016DC7"/>
            </a:gs>
          </a:gsLst>
          <a:lin ang="12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113DE23-61D6-48CD-9BD2-BA3B37DE5E51}"/>
              </a:ext>
            </a:extLst>
          </p:cNvPr>
          <p:cNvSpPr/>
          <p:nvPr/>
        </p:nvSpPr>
        <p:spPr>
          <a:xfrm>
            <a:off x="344561" y="535713"/>
            <a:ext cx="10527044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lt"/>
                <a:cs typeface="Calibri"/>
              </a:rPr>
              <a:t>Плановые показатели маршрутизации выпускников</a:t>
            </a:r>
            <a:r>
              <a:rPr lang="ru-RU" sz="2800" b="1" dirty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lt"/>
                <a:cs typeface="Calibri"/>
              </a:rPr>
              <a:t>по программам «Профессионалитета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lt"/>
                <a:cs typeface="Calibri"/>
              </a:rPr>
              <a:t>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lt"/>
              <a:cs typeface="Calibri"/>
            </a:endParaRPr>
          </a:p>
        </p:txBody>
      </p:sp>
      <p:sp>
        <p:nvSpPr>
          <p:cNvPr id="67" name="Номер слайда 18">
            <a:extLst>
              <a:ext uri="{FF2B5EF4-FFF2-40B4-BE49-F238E27FC236}">
                <a16:creationId xmlns:a16="http://schemas.microsoft.com/office/drawing/2014/main" xmlns="" id="{5FF144F4-A946-4B32-BD81-DB1A4BB1D46D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16DC7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25693D7-DEF0-E164-AE08-9478113B7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BB6AC97-E59A-492F-B610-B0A53255C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858026"/>
              </p:ext>
            </p:extLst>
          </p:nvPr>
        </p:nvGraphicFramePr>
        <p:xfrm>
          <a:off x="453863" y="1784741"/>
          <a:ext cx="11042811" cy="458019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635714">
                  <a:extLst>
                    <a:ext uri="{9D8B030D-6E8A-4147-A177-3AD203B41FA5}">
                      <a16:colId xmlns:a16="http://schemas.microsoft.com/office/drawing/2014/main" xmlns="" val="91811854"/>
                    </a:ext>
                  </a:extLst>
                </a:gridCol>
                <a:gridCol w="7702888">
                  <a:extLst>
                    <a:ext uri="{9D8B030D-6E8A-4147-A177-3AD203B41FA5}">
                      <a16:colId xmlns:a16="http://schemas.microsoft.com/office/drawing/2014/main" xmlns="" val="219672919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xmlns="" val="2557267371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xmlns="" val="2438413199"/>
                    </a:ext>
                  </a:extLst>
                </a:gridCol>
                <a:gridCol w="901403">
                  <a:extLst>
                    <a:ext uri="{9D8B030D-6E8A-4147-A177-3AD203B41FA5}">
                      <a16:colId xmlns:a16="http://schemas.microsoft.com/office/drawing/2014/main" xmlns="" val="448127913"/>
                    </a:ext>
                  </a:extLst>
                </a:gridCol>
              </a:tblGrid>
              <a:tr h="5022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Показатель маршрутизации </a:t>
                      </a:r>
                      <a:r>
                        <a:rPr kumimoji="0" lang="ru-RU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Montserrat"/>
                          <a:ea typeface="+mn-lt"/>
                          <a:cs typeface="Calibri"/>
                        </a:rPr>
                        <a:t>выпускников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план 2025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план 2026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план 2027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4693599"/>
                  </a:ext>
                </a:extLst>
              </a:tr>
              <a:tr h="68354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Количество студентов, переведенных на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индивидуальный учебный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 план для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совмещения обучения и трудоустройства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 по полученной </a:t>
                      </a:r>
                      <a:r>
                        <a:rPr lang="ru-RU" sz="1200" b="0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специальности (по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 программам «</a:t>
                      </a:r>
                      <a:r>
                        <a:rPr lang="ru-RU" sz="1200" b="0" u="none" strike="noStrike" kern="1200" baseline="0" dirty="0" err="1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Профессионалитета</a:t>
                      </a:r>
                      <a:r>
                        <a:rPr lang="ru-RU" sz="1200" b="0" u="none" strike="noStrike" kern="1200" baseline="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»)</a:t>
                      </a:r>
                      <a:endParaRPr lang="ru-RU" sz="120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65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75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85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238141"/>
                  </a:ext>
                </a:extLst>
              </a:tr>
              <a:tr h="90750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2</a:t>
                      </a:r>
                      <a:endParaRPr lang="ru-RU" sz="105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количество студентов,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осуществлявших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 в отчетном году сроком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не менее 3 мес. трудовую деятельность по полученной специальности 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(в том числе в рамках оплачиваемой практики, трудоустройства с совмещением с обучением, летней подработки и др.);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120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140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5235254"/>
                  </a:ext>
                </a:extLst>
              </a:tr>
              <a:tr h="11314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3</a:t>
                      </a:r>
                      <a:endParaRPr lang="ru-RU" sz="105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доля студентов,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охваченных мероприятиями центра карьеры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, проводимыми совместно с представителями работодателей и центрами занятости населения (ярмарками вакансий, тренингами и др.), в общей численности студентов, обучающихся по образовательным программам среднего профессионального образования;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60</a:t>
                      </a:r>
                      <a:r>
                        <a:rPr lang="ru-RU" sz="105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80%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100%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270839"/>
                  </a:ext>
                </a:extLst>
              </a:tr>
              <a:tr h="13554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0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4</a:t>
                      </a:r>
                      <a:endParaRPr lang="ru-RU" sz="1050" b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доля студентов,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выбывших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из образовательной организации </a:t>
                      </a:r>
                      <a:r>
                        <a:rPr lang="ru-RU" sz="1200" b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(отчисленных, переведенных в иные организации вне кластера, без учета вышедших в академический отпуск), в общей численности студентов по образовательным программам среднего профессионального образования в рамках федерального проекта «Профессионалитет», разработанным в том числе с применением автоматизированных методов конструирования указанных образовательных программ, в году, предшествующему отчетному.</a:t>
                      </a: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7%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7%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defRPr/>
                      </a:pPr>
                      <a:r>
                        <a:rPr lang="ru-RU" sz="1050" b="1" u="none" strike="noStrike" kern="1200" dirty="0" smtClean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7%</a:t>
                      </a:r>
                      <a:endParaRPr lang="ru-RU" sz="1050" b="1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6B7EA">
                        <a:alpha val="6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10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17">
            <a:extLst>
              <a:ext uri="{FF2B5EF4-FFF2-40B4-BE49-F238E27FC236}">
                <a16:creationId xmlns:a16="http://schemas.microsoft.com/office/drawing/2014/main" xmlns="" id="{F81FD50D-6A6C-431E-BBCD-B86A06D6CF1C}"/>
              </a:ext>
            </a:extLst>
          </p:cNvPr>
          <p:cNvSpPr/>
          <p:nvPr/>
        </p:nvSpPr>
        <p:spPr bwMode="auto">
          <a:xfrm>
            <a:off x="0" y="1686155"/>
            <a:ext cx="12192000" cy="5171845"/>
          </a:xfrm>
          <a:prstGeom prst="roundRect">
            <a:avLst>
              <a:gd name="adj" fmla="val 0"/>
            </a:avLst>
          </a:prstGeom>
          <a:solidFill>
            <a:srgbClr val="016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383D35B-F1CB-487D-A03E-1C056D3F47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l="13021" b="22096"/>
          <a:stretch/>
        </p:blipFill>
        <p:spPr>
          <a:xfrm rot="16200000">
            <a:off x="7669539" y="2341074"/>
            <a:ext cx="4598058" cy="4446865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D113DE23-61D6-48CD-9BD2-BA3B37DE5E51}"/>
              </a:ext>
            </a:extLst>
          </p:cNvPr>
          <p:cNvSpPr/>
          <p:nvPr/>
        </p:nvSpPr>
        <p:spPr>
          <a:xfrm>
            <a:off x="559435" y="398914"/>
            <a:ext cx="9639027" cy="113877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1219170"/>
            <a:r>
              <a:rPr lang="ru-RU" sz="2800" b="1" dirty="0">
                <a:solidFill>
                  <a:srgbClr val="002060"/>
                </a:solidFill>
                <a:latin typeface="Montserrat"/>
                <a:ea typeface="+mn-lt"/>
                <a:cs typeface="Calibri"/>
              </a:rPr>
              <a:t>Планы по выполнению показателей программы деятельности кластера в 2025-2027 гг. </a:t>
            </a:r>
            <a:endParaRPr lang="ru-RU" sz="2800" b="1" dirty="0" smtClean="0">
              <a:solidFill>
                <a:srgbClr val="002060"/>
              </a:solidFill>
              <a:latin typeface="Montserrat"/>
              <a:ea typeface="+mn-lt"/>
              <a:cs typeface="Calibri"/>
            </a:endParaRPr>
          </a:p>
          <a:p>
            <a:pPr defTabSz="1219170"/>
            <a:r>
              <a:rPr lang="ru-RU" dirty="0" smtClean="0">
                <a:solidFill>
                  <a:srgbClr val="002060"/>
                </a:solidFill>
                <a:latin typeface="Montserrat"/>
                <a:ea typeface="+mn-lt"/>
                <a:cs typeface="Calibri"/>
              </a:rPr>
              <a:t>(</a:t>
            </a:r>
            <a:r>
              <a:rPr lang="ru-RU" dirty="0">
                <a:solidFill>
                  <a:srgbClr val="002060"/>
                </a:solidFill>
                <a:latin typeface="Montserrat"/>
                <a:ea typeface="+mn-lt"/>
                <a:cs typeface="Calibri"/>
              </a:rPr>
              <a:t>Приложение №5 к программе </a:t>
            </a:r>
            <a:r>
              <a:rPr lang="ru-RU" dirty="0" smtClean="0">
                <a:solidFill>
                  <a:srgbClr val="002060"/>
                </a:solidFill>
                <a:latin typeface="Montserrat"/>
                <a:ea typeface="+mn-lt"/>
                <a:cs typeface="Calibri"/>
              </a:rPr>
              <a:t>деятельности)</a:t>
            </a:r>
            <a:endParaRPr lang="ru-RU" sz="2800" b="1" dirty="0">
              <a:solidFill>
                <a:srgbClr val="002060"/>
              </a:solidFill>
              <a:latin typeface="Montserrat"/>
              <a:ea typeface="+mn-lt"/>
              <a:cs typeface="Calibri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FBD45BE-DB19-4BBE-B0EF-1179B064B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2222" y="215364"/>
            <a:ext cx="879386" cy="903245"/>
          </a:xfrm>
          <a:prstGeom prst="rect">
            <a:avLst/>
          </a:prstGeom>
        </p:spPr>
      </p:pic>
      <p:sp>
        <p:nvSpPr>
          <p:cNvPr id="67" name="Номер слайда 18">
            <a:extLst>
              <a:ext uri="{FF2B5EF4-FFF2-40B4-BE49-F238E27FC236}">
                <a16:creationId xmlns:a16="http://schemas.microsoft.com/office/drawing/2014/main" xmlns="" id="{5FF144F4-A946-4B32-BD81-DB1A4BB1D46D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B3370D7E-3504-404B-A396-C60B21AFC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93259"/>
              </p:ext>
            </p:extLst>
          </p:nvPr>
        </p:nvGraphicFramePr>
        <p:xfrm>
          <a:off x="197223" y="1908700"/>
          <a:ext cx="11715377" cy="459967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{BDBED569-4797-4DF1-A0F4-6AAB3CD982D8}</a:tableStyleId>
              </a:tblPr>
              <a:tblGrid>
                <a:gridCol w="2429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6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5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3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5387">
                  <a:extLst>
                    <a:ext uri="{9D8B030D-6E8A-4147-A177-3AD203B41FA5}">
                      <a16:colId xmlns:a16="http://schemas.microsoft.com/office/drawing/2014/main" xmlns="" val="4206816394"/>
                    </a:ext>
                  </a:extLst>
                </a:gridCol>
              </a:tblGrid>
              <a:tr h="35711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№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Показатель Программы Деятельности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2025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2026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1" i="0" u="none" strike="noStrike" kern="1200" dirty="0">
                          <a:solidFill>
                            <a:schemeClr val="bg1"/>
                          </a:solidFill>
                          <a:latin typeface="Montserrat"/>
                          <a:ea typeface="+mn-ea"/>
                          <a:cs typeface="+mn-cs"/>
                        </a:rPr>
                        <a:t>2027</a:t>
                      </a:r>
                      <a:endParaRPr sz="1050" b="1" i="0" u="none" strike="noStrike" kern="1200" dirty="0">
                        <a:solidFill>
                          <a:schemeClr val="bg1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03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обучающихся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по образовательным программам среднего профессионального образования в рамках федерального проекта «</a:t>
                      </a:r>
                      <a:r>
                        <a:rPr lang="ru-RU" sz="1100" dirty="0" err="1" smtClean="0">
                          <a:solidFill>
                            <a:schemeClr val="bg1"/>
                          </a:solidFill>
                          <a:latin typeface="Montserrat"/>
                        </a:rPr>
                        <a:t>Профессионалитет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1122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1687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2232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8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реализуемых образовательных программ 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кластера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в интересах организаций (реального сектора экономики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),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участвующих в реализации программы деятельности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кластера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6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12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18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364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педагогических работников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образовательных организаций,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прошедших обучение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по дополнительным профессиональным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программам, обеспечивающих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реализацию мероприятий федерального проекта «Профессионалитет», в том числе в части получения производственных навыков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37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55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70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05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4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работников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, участвующих в реализации программы деятельности кластера, призеров и победителей чемпионатов профессионального мастерства,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включенных в образовательный процесс в качестве преподавателей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и мастеров производственного обучения,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прошедших обучение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по дополнительным профессиональным 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программам, обеспечивающих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реализацию мероприятий федерального проекта «Профессионалитет», в том числе в части получения педагогических навыков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20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40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92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обучающихся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по образовательным программам среднего профессионального образования в рамках федерального проекта 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Montserrat"/>
                        </a:rPr>
                        <a:t>Профессионалитет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»,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прошедших практическую подготовку на базе кластера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 с закреплением наставника, работающего в организации, участвующей в реализации программы деятельности кластера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1122</a:t>
                      </a: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 </a:t>
                      </a:r>
                      <a:r>
                        <a:rPr lang="ru-RU" sz="105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1687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2232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0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Montserrat"/>
                        </a:rPr>
                        <a:t>6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Количество заключенных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с гарантией трудоустройства выпускников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Montserrat"/>
                        </a:rPr>
                        <a:t>договоров о целевом обучении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Montserrat"/>
                        </a:rPr>
                        <a:t>по образовательным программам среднего профессионального образования в рамках федерального проекта «</a:t>
                      </a:r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Montserrat"/>
                        </a:rPr>
                        <a:t>Профессионалитет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»</a:t>
                      </a:r>
                      <a:endParaRPr lang="ru-RU" sz="110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113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169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chemeClr val="bg1"/>
                          </a:solidFill>
                          <a:latin typeface="Montserrat"/>
                        </a:rPr>
                        <a:t>224</a:t>
                      </a:r>
                      <a:endParaRPr lang="ru-RU" sz="1050" b="0" i="0" u="none" strike="noStrike" dirty="0">
                        <a:solidFill>
                          <a:schemeClr val="bg1"/>
                        </a:solidFill>
                        <a:latin typeface="Montserrat"/>
                      </a:endParaRPr>
                    </a:p>
                  </a:txBody>
                  <a:tcPr marL="9525" marR="9525" marT="9525" marB="0" anchor="ctr">
                    <a:solidFill>
                      <a:srgbClr val="559D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ятиугольник 45">
            <a:extLst>
              <a:ext uri="{FF2B5EF4-FFF2-40B4-BE49-F238E27FC236}">
                <a16:creationId xmlns:a16="http://schemas.microsoft.com/office/drawing/2014/main" xmlns="" id="{6797E232-5A18-47C2-A7AF-EF72DD97E114}"/>
              </a:ext>
            </a:extLst>
          </p:cNvPr>
          <p:cNvSpPr/>
          <p:nvPr/>
        </p:nvSpPr>
        <p:spPr>
          <a:xfrm flipH="1">
            <a:off x="405" y="917599"/>
            <a:ext cx="12163450" cy="5953693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9600000" scaled="0"/>
            <a:tileRect/>
          </a:gra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6AA59D-3FBF-4720-B7DA-EE5054885421}"/>
              </a:ext>
            </a:extLst>
          </p:cNvPr>
          <p:cNvSpPr/>
          <p:nvPr/>
        </p:nvSpPr>
        <p:spPr>
          <a:xfrm>
            <a:off x="-4314" y="-11920"/>
            <a:ext cx="12195909" cy="1265922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5598"/>
            <a:ext cx="9639027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just" defTabSz="1219170"/>
            <a:r>
              <a:rPr lang="ru-RU" sz="2800" b="1" dirty="0" smtClean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Общие сведения о кластере: цифры </a:t>
            </a:r>
            <a:endParaRPr lang="ru-RU" sz="2800" b="1" dirty="0">
              <a:solidFill>
                <a:prstClr val="white"/>
              </a:solidFill>
              <a:latin typeface="Montserrat"/>
              <a:ea typeface="+mn-lt"/>
              <a:cs typeface="Calibri"/>
            </a:endParaRP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ru-RU" sz="1200" dirty="0">
              <a:solidFill>
                <a:srgbClr val="0F6AEF"/>
              </a:solidFill>
              <a:latin typeface="Montserrat" panose="00000500000000000000" pitchFamily="2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6374D89-298F-407E-8716-A18E1045D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59435" y="1877859"/>
            <a:ext cx="5184660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Контингент 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обучающихся в базовой ОО/в сетевых ОО, (чел.) 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(на 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2025/2026 уч.год)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31E5974A-E466-4147-AD3D-A391976CBB37}"/>
              </a:ext>
            </a:extLst>
          </p:cNvPr>
          <p:cNvSpPr/>
          <p:nvPr/>
        </p:nvSpPr>
        <p:spPr>
          <a:xfrm>
            <a:off x="559434" y="3458205"/>
            <a:ext cx="5339063" cy="4262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Планова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я е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мкость набора кластера 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(в 2025/2026 </a:t>
            </a:r>
            <a:r>
              <a:rPr lang="ru-RU" sz="1400" b="1" dirty="0" err="1" smtClean="0">
                <a:solidFill>
                  <a:srgbClr val="002060"/>
                </a:solidFill>
                <a:latin typeface="Montserrat"/>
                <a:ea typeface="Roboto"/>
              </a:rPr>
              <a:t>уч.году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): </a:t>
            </a:r>
            <a:r>
              <a:rPr lang="ru-RU" sz="1400" b="1" dirty="0" smtClean="0">
                <a:solidFill>
                  <a:srgbClr val="FF0000"/>
                </a:solidFill>
                <a:latin typeface="Montserrat"/>
                <a:ea typeface="Roboto"/>
              </a:rPr>
              <a:t>567 чел</a:t>
            </a:r>
            <a:endParaRPr lang="ru-RU" sz="1400" b="1" dirty="0">
              <a:solidFill>
                <a:srgbClr val="FF0000"/>
              </a:solidFill>
              <a:latin typeface="Montserrat"/>
              <a:ea typeface="Roboto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0B5499D2-FFFF-4231-A87C-C76C47A9EA5E}"/>
              </a:ext>
            </a:extLst>
          </p:cNvPr>
          <p:cNvSpPr/>
          <p:nvPr/>
        </p:nvSpPr>
        <p:spPr>
          <a:xfrm>
            <a:off x="6182903" y="1877859"/>
            <a:ext cx="4815350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Количество 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образовательных организаций </a:t>
            </a:r>
            <a:b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</a:b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в составе кластера, (ед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.)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B1AA2167-82DA-4A66-A30C-76E15F3E88AA}"/>
              </a:ext>
            </a:extLst>
          </p:cNvPr>
          <p:cNvSpPr/>
          <p:nvPr/>
        </p:nvSpPr>
        <p:spPr>
          <a:xfrm>
            <a:off x="6182903" y="4749526"/>
            <a:ext cx="5358068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Количество 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предприятий-партнеров в составе кластера (ед.)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E36D25E8-06FB-4A45-8813-204EAE99B5DD}"/>
              </a:ext>
            </a:extLst>
          </p:cNvPr>
          <p:cNvSpPr/>
          <p:nvPr/>
        </p:nvSpPr>
        <p:spPr>
          <a:xfrm>
            <a:off x="539339" y="4973930"/>
            <a:ext cx="5187823" cy="3877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Количественный 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состав педагогических работников в базовой ОО/в сетевых ОО (чел.)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53888" y="2454222"/>
            <a:ext cx="2106184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Базовая организация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324883" y="2448675"/>
            <a:ext cx="2241416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Сетевые организации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72591" y="2739891"/>
            <a:ext cx="4984829" cy="389935"/>
            <a:chOff x="539339" y="2856273"/>
            <a:chExt cx="4984829" cy="38993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539339" y="2867327"/>
              <a:ext cx="2106184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всего: 		1932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3376669" y="2856273"/>
              <a:ext cx="2147499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всего: 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		4483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542809" y="3080009"/>
              <a:ext cx="2106184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по ОПОП-П:	520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3371827" y="3068955"/>
              <a:ext cx="2106184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по ОПОП-П:	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602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14153" y="3978390"/>
            <a:ext cx="2101252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Базовая организация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310402" y="3981721"/>
            <a:ext cx="2588096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Сетевые организации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28013" y="4241043"/>
            <a:ext cx="4935202" cy="361383"/>
            <a:chOff x="594761" y="4240228"/>
            <a:chExt cx="4935202" cy="361383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594761" y="4269212"/>
              <a:ext cx="2106184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по специальностям кластера:		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250 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3423779" y="4240228"/>
              <a:ext cx="2106184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по специальностям кластера: 	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	</a:t>
              </a:r>
              <a:r>
                <a:rPr lang="ru-RU" sz="1200" b="1" dirty="0" smtClean="0">
                  <a:solidFill>
                    <a:srgbClr val="FF0000"/>
                  </a:solidFill>
                  <a:latin typeface="Montserrat"/>
                  <a:ea typeface="Roboto"/>
                </a:rPr>
                <a:t>317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 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</p:grp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14153" y="5541592"/>
            <a:ext cx="2101252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Базовая организация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331882" y="5527167"/>
            <a:ext cx="2314316" cy="193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Сетевые организации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16230" y="5877139"/>
            <a:ext cx="4943515" cy="556135"/>
            <a:chOff x="591291" y="5943643"/>
            <a:chExt cx="4943515" cy="556135"/>
          </a:xfrm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591291" y="5954697"/>
              <a:ext cx="2106184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всего: 		78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3428622" y="5943643"/>
              <a:ext cx="2106184" cy="1661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всего: 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		244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594761" y="6167379"/>
              <a:ext cx="2106184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по специальностям кластера: 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		34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xmlns="" id="{5268FC2E-0D2E-4176-BAA3-01C3BDD5D931}"/>
                </a:ext>
              </a:extLst>
            </p:cNvPr>
            <p:cNvSpPr/>
            <p:nvPr/>
          </p:nvSpPr>
          <p:spPr>
            <a:xfrm>
              <a:off x="3423779" y="6156325"/>
              <a:ext cx="2106184" cy="332399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dirty="0">
                  <a:solidFill>
                    <a:srgbClr val="002060"/>
                  </a:solidFill>
                  <a:latin typeface="Montserrat"/>
                  <a:ea typeface="Roboto"/>
                </a:rPr>
                <a:t>по специальностям кластера: 	</a:t>
              </a:r>
              <a:r>
                <a:rPr lang="ru-RU" sz="1200" dirty="0" smtClean="0">
                  <a:solidFill>
                    <a:srgbClr val="002060"/>
                  </a:solidFill>
                  <a:latin typeface="Montserrat"/>
                  <a:ea typeface="Roboto"/>
                </a:rPr>
                <a:t>	99 чел.</a:t>
              </a:r>
              <a:endParaRPr lang="ru-RU" sz="1200" dirty="0">
                <a:solidFill>
                  <a:srgbClr val="002060"/>
                </a:solidFill>
                <a:latin typeface="Montserrat"/>
                <a:ea typeface="Roboto"/>
              </a:endParaRPr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182902" y="2458960"/>
            <a:ext cx="5288661" cy="39857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Базовая организация - 1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ГАПОУ «Тольяттинский социально-педагогический колледж»</a:t>
            </a:r>
            <a:endParaRPr lang="ru-RU" sz="1200" b="1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182903" y="2963627"/>
            <a:ext cx="5671046" cy="199747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Сетевые организации - 6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ГБПОУ «Колледж гуманитарных и социально-педагогических дисциплин имени Святителя Алексия, Митрополита Московского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ГБПОУ «Губернский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колледж г. Сызрани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ГБПОУ «Губернский колледж г.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Похвистнево»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ГАПОУ «Жигулевский государственный колледж»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ГБПОУ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«Красноярский государственный техникум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ГБПОУ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«Сергиевский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губернский техникум»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182902" y="5276652"/>
            <a:ext cx="5671046" cy="135575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26 организаций Самарской области, действующих в отрасли Педагогика, в т.ч.:</a:t>
            </a:r>
          </a:p>
          <a:p>
            <a:pPr marL="628650" lvl="1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организации дошкольного образования - 2</a:t>
            </a:r>
          </a:p>
          <a:p>
            <a:pPr marL="628650" lvl="1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общеобразовательные организации - 19</a:t>
            </a:r>
          </a:p>
          <a:p>
            <a:pPr marL="628650" lvl="1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организации дополнительного образования 3</a:t>
            </a:r>
          </a:p>
          <a:p>
            <a:pPr marL="628650" lvl="1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спортивные школы - 2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13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ятиугольник 45">
            <a:extLst>
              <a:ext uri="{FF2B5EF4-FFF2-40B4-BE49-F238E27FC236}">
                <a16:creationId xmlns:a16="http://schemas.microsoft.com/office/drawing/2014/main" xmlns="" id="{6797E232-5A18-47C2-A7AF-EF72DD97E114}"/>
              </a:ext>
            </a:extLst>
          </p:cNvPr>
          <p:cNvSpPr/>
          <p:nvPr/>
        </p:nvSpPr>
        <p:spPr>
          <a:xfrm flipH="1">
            <a:off x="405" y="917599"/>
            <a:ext cx="12163450" cy="59536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6AA59D-3FBF-4720-B7DA-EE5054885421}"/>
              </a:ext>
            </a:extLst>
          </p:cNvPr>
          <p:cNvSpPr/>
          <p:nvPr/>
        </p:nvSpPr>
        <p:spPr>
          <a:xfrm>
            <a:off x="-4314" y="-11920"/>
            <a:ext cx="12195909" cy="1265922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5598"/>
            <a:ext cx="9639027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just" defTabSz="1219170"/>
            <a:r>
              <a:rPr lang="ru-RU" sz="2800" b="1" dirty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Общие сведения о </a:t>
            </a:r>
            <a:r>
              <a:rPr lang="ru-RU" sz="2800" b="1" dirty="0" smtClean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кластере: стратегия </a:t>
            </a:r>
            <a:endParaRPr lang="ru-RU" sz="2800" b="1" dirty="0">
              <a:solidFill>
                <a:prstClr val="white"/>
              </a:solidFill>
              <a:latin typeface="Montserrat"/>
              <a:ea typeface="+mn-lt"/>
              <a:cs typeface="Calibri"/>
            </a:endParaRP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ru-RU" sz="1200" dirty="0">
              <a:solidFill>
                <a:srgbClr val="0F6AEF"/>
              </a:solidFill>
              <a:latin typeface="Montserrat" panose="00000500000000000000" pitchFamily="2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6374D89-298F-407E-8716-A18E1045D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41940" y="2207878"/>
            <a:ext cx="5037008" cy="103566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Миссия образовательного кластера: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ru-RU" sz="1400" dirty="0">
                <a:solidFill>
                  <a:srgbClr val="002060"/>
                </a:solidFill>
                <a:latin typeface="Montserrat"/>
                <a:ea typeface="Roboto"/>
              </a:rPr>
              <a:t>Мы создаём новое поколение педагогов – тех, кто превращает знания в инструмент 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развития, формирует </a:t>
            </a:r>
            <a:r>
              <a:rPr lang="ru-RU" sz="1400" dirty="0">
                <a:solidFill>
                  <a:srgbClr val="002060"/>
                </a:solidFill>
                <a:latin typeface="Montserrat"/>
                <a:ea typeface="Roboto"/>
              </a:rPr>
              <a:t>экономику, технологии и культуру региона, делая образование основой 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прогресса</a:t>
            </a: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35713" y="1520488"/>
            <a:ext cx="6329448" cy="2492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Название кластера:  </a:t>
            </a:r>
            <a:r>
              <a:rPr lang="ru-RU" dirty="0" smtClean="0">
                <a:solidFill>
                  <a:srgbClr val="002060"/>
                </a:solidFill>
                <a:latin typeface="Montserrat"/>
                <a:ea typeface="Roboto"/>
              </a:rPr>
              <a:t>Первый педагогический</a:t>
            </a: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7086488" y="1523592"/>
            <a:ext cx="2354400" cy="2215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Логотип кластера:</a:t>
            </a: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888" y="1292881"/>
            <a:ext cx="2167913" cy="80279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41940" y="3588809"/>
            <a:ext cx="5037008" cy="194514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Стратегическая цель кластера: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Montserrat"/>
                <a:ea typeface="Roboto"/>
              </a:rPr>
              <a:t>создание </a:t>
            </a:r>
            <a:r>
              <a:rPr lang="ru-RU" sz="1400" dirty="0">
                <a:solidFill>
                  <a:srgbClr val="002060"/>
                </a:solidFill>
                <a:latin typeface="Montserrat"/>
                <a:ea typeface="Roboto"/>
              </a:rPr>
              <a:t>единого образовательного пространства подготовки кадров для отрасли Педагогика, синхронизированного с кадровыми потребностями отрасли и обеспечивающего участникам образовательного кластера равный доступ к современному оборудованию, педагогическим технологиям, качественному методическому обеспечению и экспертной 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поддержке</a:t>
            </a: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391532" y="2210982"/>
            <a:ext cx="5521068" cy="405187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Ключевые проекты развития кластера: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1.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Карьерный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трекинг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Карьерное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консультирование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студентов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начиная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с 1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курса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построение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и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защита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индивидуальной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траектории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профессионального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развития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сопровождение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в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формате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наставничества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движения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студентов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индивидуальной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траектории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профессионального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развития</a:t>
            </a:r>
            <a:endParaRPr lang="ru-RU" sz="11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endParaRPr lang="ru-RU" sz="1100" dirty="0">
              <a:solidFill>
                <a:srgbClr val="002060"/>
              </a:solidFill>
              <a:latin typeface="Montserrat"/>
              <a:ea typeface="Roboto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2. 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Профессия</a:t>
            </a:r>
            <a:r>
              <a:rPr lang="en-US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в ТРЕНДЕ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Формирование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бренда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кластера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Montserrat"/>
                <a:ea typeface="Roboto"/>
              </a:rPr>
              <a:t>и профессии педагога 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в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медиапространстве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.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Создание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уникального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контента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который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будет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привлекать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внимание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целевой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аудитории</a:t>
            </a:r>
            <a:r>
              <a:rPr lang="ru-RU" sz="1100" dirty="0" smtClean="0">
                <a:solidFill>
                  <a:srgbClr val="002060"/>
                </a:solidFill>
                <a:latin typeface="Montserrat"/>
                <a:ea typeface="Roboto"/>
              </a:rPr>
              <a:t>, формировать положительный имидж и значимость профессии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. </a:t>
            </a:r>
            <a:endParaRPr lang="ru-RU" sz="11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endParaRPr lang="ru-RU" sz="11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3</a:t>
            </a: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.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Педагогический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технопарк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Организация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деятельности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УПК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специальностям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ru-RU" sz="1100" dirty="0" smtClean="0">
                <a:solidFill>
                  <a:srgbClr val="002060"/>
                </a:solidFill>
                <a:latin typeface="Montserrat"/>
                <a:ea typeface="Roboto"/>
              </a:rPr>
              <a:t>кластера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для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реализации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практической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подготовки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студентов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и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трудоустройства</a:t>
            </a:r>
            <a:endParaRPr lang="ru-RU" sz="11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endParaRPr lang="ru-RU" sz="1100" dirty="0">
              <a:solidFill>
                <a:srgbClr val="002060"/>
              </a:solidFill>
              <a:latin typeface="Montserrat"/>
              <a:ea typeface="Roboto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4.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Цифровой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Montserrat"/>
                <a:ea typeface="Roboto"/>
              </a:rPr>
              <a:t>контент</a:t>
            </a:r>
            <a:r>
              <a:rPr lang="en-US" sz="1400" b="1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 algn="just"/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Формирование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базы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медиа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 smtClean="0">
                <a:solidFill>
                  <a:srgbClr val="002060"/>
                </a:solidFill>
                <a:latin typeface="Montserrat"/>
                <a:ea typeface="Roboto"/>
              </a:rPr>
              <a:t>материалов</a:t>
            </a:r>
            <a:r>
              <a:rPr lang="ru-RU" sz="1100" dirty="0" smtClean="0">
                <a:solidFill>
                  <a:srgbClr val="002060"/>
                </a:solidFill>
                <a:latin typeface="Montserrat"/>
                <a:ea typeface="Roboto"/>
              </a:rPr>
              <a:t> в востребованном у целевой аудитории формате</a:t>
            </a:r>
            <a:r>
              <a:rPr lang="en-US" sz="1100" dirty="0" smtClean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(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видео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подкасты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презентации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,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тренажеры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и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т.д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.)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для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реализации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образовательных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программ</a:t>
            </a:r>
            <a:r>
              <a:rPr lang="en-US" sz="1100" dirty="0">
                <a:solidFill>
                  <a:srgbClr val="002060"/>
                </a:solidFill>
                <a:latin typeface="Montserrat"/>
                <a:ea typeface="Roboto"/>
              </a:rPr>
              <a:t> </a:t>
            </a:r>
            <a:r>
              <a:rPr lang="en-US" sz="1100" dirty="0" err="1">
                <a:solidFill>
                  <a:srgbClr val="002060"/>
                </a:solidFill>
                <a:latin typeface="Montserrat"/>
                <a:ea typeface="Roboto"/>
              </a:rPr>
              <a:t>кластера</a:t>
            </a:r>
            <a:endParaRPr lang="ru-RU" sz="11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270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ятиугольник 45">
            <a:extLst>
              <a:ext uri="{FF2B5EF4-FFF2-40B4-BE49-F238E27FC236}">
                <a16:creationId xmlns:a16="http://schemas.microsoft.com/office/drawing/2014/main" xmlns="" id="{6797E232-5A18-47C2-A7AF-EF72DD97E114}"/>
              </a:ext>
            </a:extLst>
          </p:cNvPr>
          <p:cNvSpPr/>
          <p:nvPr/>
        </p:nvSpPr>
        <p:spPr>
          <a:xfrm flipH="1">
            <a:off x="405" y="917599"/>
            <a:ext cx="12163450" cy="5953693"/>
          </a:xfrm>
          <a:prstGeom prst="homePlate">
            <a:avLst>
              <a:gd name="adj" fmla="val 0"/>
            </a:avLst>
          </a:prstGeom>
          <a:solidFill>
            <a:schemeClr val="bg1"/>
          </a:solidFill>
          <a:ln w="952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20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6AA59D-3FBF-4720-B7DA-EE5054885421}"/>
              </a:ext>
            </a:extLst>
          </p:cNvPr>
          <p:cNvSpPr/>
          <p:nvPr/>
        </p:nvSpPr>
        <p:spPr>
          <a:xfrm>
            <a:off x="-4314" y="-11920"/>
            <a:ext cx="12195909" cy="1265922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5598"/>
            <a:ext cx="9639027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just" defTabSz="1219170"/>
            <a:r>
              <a:rPr lang="ru-RU" sz="2800" b="1" dirty="0" smtClean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Основные направления деятельности кластера </a:t>
            </a:r>
            <a:endParaRPr lang="ru-RU" sz="2800" b="1" dirty="0">
              <a:solidFill>
                <a:prstClr val="white"/>
              </a:solidFill>
              <a:latin typeface="Montserrat"/>
              <a:ea typeface="+mn-lt"/>
              <a:cs typeface="Calibri"/>
            </a:endParaRP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ru-RU" sz="1200" dirty="0">
              <a:solidFill>
                <a:srgbClr val="0F6AEF"/>
              </a:solidFill>
              <a:latin typeface="Montserrat" panose="00000500000000000000" pitchFamily="2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E6374D89-298F-407E-8716-A18E1045D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41940" y="3211958"/>
            <a:ext cx="5037008" cy="141577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Кадровое обеспечение и включение работодателей</a:t>
            </a:r>
            <a:endParaRPr lang="ru-RU" sz="16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Организация стажировок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на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предприятиях-партнерах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Привлечение специалистов из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отрасли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 к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преподаванию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Обучение преподавателей и методистов ПОО, представителей работодателей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Участие в управлении кластером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35713" y="1520488"/>
            <a:ext cx="4765205" cy="151426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Образовательная деятельность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Разработка и внедрение практико-ориентированных программ под запросы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работодателей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Внедрение гибких образовательных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траекторий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Использование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 современных педагогических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технологий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Получение рабочей профессии или освоение дополнительных компетенций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41940" y="4879769"/>
            <a:ext cx="5037008" cy="98026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Сетевое взаимодействие</a:t>
            </a:r>
            <a:endParaRPr lang="ru-RU" sz="16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Развитие партнерства между ПОО кластера и работодателями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Совместное использование ресурсов кластера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200" b="1" dirty="0" smtClean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862552" y="1520488"/>
            <a:ext cx="6329448" cy="8233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Формирование инфраструктуры кластера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Создание зон по видам работ, оснащенных современным оборудованием  для практической подготовки по компетенциям кластера 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868778" y="3239174"/>
            <a:ext cx="5883445" cy="114492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Маршрутизация выпускников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Заключение целевых договоров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Создание условий для совмещения обучения с трудовой деятельностью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Карьерное консультирование и сопровождение студентов и выпускников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341940" y="5847945"/>
            <a:ext cx="5037008" cy="7755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Профориентация и популяризация 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Реализация совместных мероприятий по профориентации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Проведение чемпионатов и конкурсов </a:t>
            </a:r>
            <a:r>
              <a:rPr lang="ru-RU" sz="1200" dirty="0" err="1" smtClean="0">
                <a:solidFill>
                  <a:srgbClr val="002060"/>
                </a:solidFill>
                <a:latin typeface="Montserrat"/>
                <a:ea typeface="Roboto"/>
              </a:rPr>
              <a:t>профмастерства</a:t>
            </a:r>
            <a:endParaRPr lang="ru-RU" sz="12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Медиа сопровождение реализации проекта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868778" y="5543135"/>
            <a:ext cx="6043821" cy="96026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Практи</a:t>
            </a: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ческая подготовка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Реализация практико-ориентированного (дуального) обучения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Приоритет практическому обучению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Прохождение практической подготовки на базе УПК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Реализация практической подготовки с 1 курса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868779" y="2288908"/>
            <a:ext cx="5037008" cy="7755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>
                <a:solidFill>
                  <a:srgbClr val="002060"/>
                </a:solidFill>
                <a:latin typeface="Montserrat"/>
                <a:ea typeface="Roboto"/>
              </a:rPr>
              <a:t>Мониторинг и оценка эффективности</a:t>
            </a:r>
            <a:endParaRPr lang="ru-RU" sz="14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Анализ трудоустройства выпускников.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Сбор обратной связи от работодателей и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студентов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Корректировка программ на основе аналитики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862551" y="4610797"/>
            <a:ext cx="5683989" cy="77559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Montserrat"/>
                <a:ea typeface="Roboto"/>
              </a:rPr>
              <a:t>Формирование цифровых компетенций</a:t>
            </a:r>
            <a:endParaRPr lang="ru-RU" sz="1600" b="1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Подготовка к ведению профессиональной деятельности с учетом уровня развития информационных технологий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Освоение сквозных цифровых навыков цифровой экономики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033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2B541E-79A8-B52F-F615-FD43F9367829}"/>
              </a:ext>
            </a:extLst>
          </p:cNvPr>
          <p:cNvSpPr/>
          <p:nvPr/>
        </p:nvSpPr>
        <p:spPr>
          <a:xfrm>
            <a:off x="-3909" y="-3911"/>
            <a:ext cx="12195909" cy="1519201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24FEAC-FCC6-4337-9D62-C4DF3112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021" b="22096"/>
          <a:stretch/>
        </p:blipFill>
        <p:spPr>
          <a:xfrm rot="16200000">
            <a:off x="7669539" y="2350613"/>
            <a:ext cx="4598058" cy="44468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7580"/>
            <a:ext cx="9639027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1219170"/>
            <a:r>
              <a:rPr lang="ru-RU" sz="2800" b="1" dirty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Реализация новой образовательной технологии «Профессионалитет» </a:t>
            </a: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1200" dirty="0">
                <a:solidFill>
                  <a:srgbClr val="0F6AEF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D0DB0F-0DDF-4596-B723-8CAFBB136FC8}"/>
              </a:ext>
            </a:extLst>
          </p:cNvPr>
          <p:cNvSpPr txBox="1"/>
          <p:nvPr/>
        </p:nvSpPr>
        <p:spPr bwMode="auto">
          <a:xfrm>
            <a:off x="539339" y="2056351"/>
            <a:ext cx="1013505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Перечень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образовательных программ «Профессионалитета», планируемых к реализации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ECBBBF-101C-6A8D-9AE6-B5D9F2DAC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xmlns="" id="{684C1895-DBFA-4E54-B064-69E6769CA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496267"/>
              </p:ext>
            </p:extLst>
          </p:nvPr>
        </p:nvGraphicFramePr>
        <p:xfrm>
          <a:off x="539339" y="2602399"/>
          <a:ext cx="10645636" cy="23239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4026">
                  <a:extLst>
                    <a:ext uri="{9D8B030D-6E8A-4147-A177-3AD203B41FA5}">
                      <a16:colId xmlns:a16="http://schemas.microsoft.com/office/drawing/2014/main" xmlns="" val="91811854"/>
                    </a:ext>
                  </a:extLst>
                </a:gridCol>
                <a:gridCol w="3537587">
                  <a:extLst>
                    <a:ext uri="{9D8B030D-6E8A-4147-A177-3AD203B41FA5}">
                      <a16:colId xmlns:a16="http://schemas.microsoft.com/office/drawing/2014/main" xmlns="" val="219672919"/>
                    </a:ext>
                  </a:extLst>
                </a:gridCol>
                <a:gridCol w="2321525">
                  <a:extLst>
                    <a:ext uri="{9D8B030D-6E8A-4147-A177-3AD203B41FA5}">
                      <a16:colId xmlns:a16="http://schemas.microsoft.com/office/drawing/2014/main" xmlns="" val="472569963"/>
                    </a:ext>
                  </a:extLst>
                </a:gridCol>
                <a:gridCol w="2571802">
                  <a:extLst>
                    <a:ext uri="{9D8B030D-6E8A-4147-A177-3AD203B41FA5}">
                      <a16:colId xmlns:a16="http://schemas.microsoft.com/office/drawing/2014/main" xmlns="" val="2557267371"/>
                    </a:ext>
                  </a:extLst>
                </a:gridCol>
                <a:gridCol w="1830696">
                  <a:extLst>
                    <a:ext uri="{9D8B030D-6E8A-4147-A177-3AD203B41FA5}">
                      <a16:colId xmlns:a16="http://schemas.microsoft.com/office/drawing/2014/main" xmlns="" val="1829350337"/>
                    </a:ext>
                  </a:extLst>
                </a:gridCol>
              </a:tblGrid>
              <a:tr h="598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Образовательная </a:t>
                      </a:r>
                      <a:r>
                        <a:rPr lang="ru-RU" sz="1200" b="1" u="none" strike="noStrike" dirty="0" smtClean="0">
                          <a:effectLst/>
                          <a:latin typeface="Montserrat" panose="00000500000000000000" pitchFamily="2" charset="-52"/>
                        </a:rPr>
                        <a:t>программа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Срок обучения до </a:t>
                      </a:r>
                      <a:b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ФП "Профессионалитет"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Срок обучения после вступления в </a:t>
                      </a:r>
                      <a:b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</a:br>
                      <a:r>
                        <a:rPr lang="ru-RU" sz="1200" b="1" u="none" strike="noStrike" dirty="0">
                          <a:effectLst/>
                          <a:latin typeface="Montserrat" panose="00000500000000000000" pitchFamily="2" charset="-52"/>
                        </a:rPr>
                        <a:t>ФП "Профессионалитет"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Реализуется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в базовой/сетевой ОО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046935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44.02.01 Дошкольное образование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базовая, сетевые</a:t>
                      </a:r>
                      <a:endParaRPr lang="ru-RU" sz="1200" u="none" strike="noStrike" kern="1200" dirty="0">
                        <a:solidFill>
                          <a:srgbClr val="2B2F86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4942381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44.02.02 Преподавание в начальных классах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базовая, сетевые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88288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44.02.03 Педагогика дополнительного образования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</a:t>
                      </a:r>
                      <a:endParaRPr lang="ru-RU" sz="1200" u="none" strike="noStrike" kern="1200" dirty="0">
                        <a:solidFill>
                          <a:srgbClr val="2B2F86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35235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44.02.04 Специальное дошкольное образование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</a:t>
                      </a:r>
                    </a:p>
                    <a:p>
                      <a:pPr algn="ctr" fontAlgn="ctr"/>
                      <a:endParaRPr lang="ru-RU" sz="1200" u="none" strike="noStrike" kern="1200" dirty="0">
                        <a:solidFill>
                          <a:srgbClr val="2B2F86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959625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49.02.01 Физическая культура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базовая, сетевая</a:t>
                      </a:r>
                      <a:endParaRPr lang="ru-RU" sz="1200" u="none" strike="noStrike" kern="1200" dirty="0" smtClean="0">
                        <a:solidFill>
                          <a:srgbClr val="2B2F86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42708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-52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49.02.02 Адаптивная физическая культура</a:t>
                      </a:r>
                      <a:endParaRPr lang="ru-RU" sz="1200" u="none" strike="noStrike" kern="1200" dirty="0">
                        <a:solidFill>
                          <a:srgbClr val="2B2F86"/>
                        </a:solidFill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3 г. 10 мес. </a:t>
                      </a:r>
                      <a:r>
                        <a:rPr lang="ru-RU" sz="1200" u="none" strike="noStrike" kern="1200" dirty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12541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2B2F86"/>
                          </a:solidFill>
                          <a:latin typeface="Montserrat"/>
                          <a:ea typeface="+mn-ea"/>
                          <a:cs typeface="+mn-cs"/>
                        </a:rPr>
                        <a:t>базовая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553312" y="5351690"/>
            <a:ext cx="11108268" cy="104644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Вариативная часть образовательных программ формируется на основе: 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изучения квалификационных запросов работодателей (результаты работы фокус-групп, анализа представленных опросных листов и т.д.)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единого содержания регионального компонента основных профессиональных образовательных программ в Самарской области</a:t>
            </a:r>
            <a:endParaRPr lang="ru-RU" sz="1200" dirty="0" smtClean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64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2B541E-79A8-B52F-F615-FD43F9367829}"/>
              </a:ext>
            </a:extLst>
          </p:cNvPr>
          <p:cNvSpPr/>
          <p:nvPr/>
        </p:nvSpPr>
        <p:spPr>
          <a:xfrm>
            <a:off x="-3909" y="-3911"/>
            <a:ext cx="12195909" cy="1519201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24FEAC-FCC6-4337-9D62-C4DF3112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021" b="22096"/>
          <a:stretch/>
        </p:blipFill>
        <p:spPr>
          <a:xfrm rot="16200000">
            <a:off x="7669539" y="2350613"/>
            <a:ext cx="4598058" cy="444686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7580"/>
            <a:ext cx="9639027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1219170"/>
            <a:r>
              <a:rPr lang="ru-RU" sz="2800" b="1" dirty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Реализация новой образовательной технологии «Профессионалитет» </a:t>
            </a: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1200" dirty="0">
                <a:solidFill>
                  <a:srgbClr val="0F6AEF"/>
                </a:solidFill>
                <a:latin typeface="Montserrat" panose="00000500000000000000" pitchFamily="2" charset="-52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7D21CCB-6D14-4557-A264-EC1A63343A56}"/>
              </a:ext>
            </a:extLst>
          </p:cNvPr>
          <p:cNvSpPr txBox="1"/>
          <p:nvPr/>
        </p:nvSpPr>
        <p:spPr bwMode="auto">
          <a:xfrm>
            <a:off x="559435" y="1723985"/>
            <a:ext cx="1092588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Особенности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содержания образовательных программ «Профессионалитета»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80290B9-1325-4149-AD39-E66D4E9E6B92}"/>
              </a:ext>
            </a:extLst>
          </p:cNvPr>
          <p:cNvSpPr txBox="1"/>
          <p:nvPr/>
        </p:nvSpPr>
        <p:spPr bwMode="auto">
          <a:xfrm>
            <a:off x="559435" y="3889902"/>
            <a:ext cx="1137326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Учет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особенностей  технологических процессов  в образовательных программах «Профессионалитета»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99D075B-9015-4707-AE68-FFAFC257D4DE}"/>
              </a:ext>
            </a:extLst>
          </p:cNvPr>
          <p:cNvSpPr txBox="1"/>
          <p:nvPr/>
        </p:nvSpPr>
        <p:spPr bwMode="auto">
          <a:xfrm>
            <a:off x="559435" y="5325829"/>
            <a:ext cx="860867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Применение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передовых методов обучения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ECBBBF-101C-6A8D-9AE6-B5D9F2DAC0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242352-0EF0-456D-9DE5-FC7D098C07F2}"/>
              </a:ext>
            </a:extLst>
          </p:cNvPr>
          <p:cNvSpPr txBox="1"/>
          <p:nvPr/>
        </p:nvSpPr>
        <p:spPr bwMode="auto">
          <a:xfrm>
            <a:off x="559435" y="5954906"/>
            <a:ext cx="860867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Механизм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использования возможностей сетевой формы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8212" y="2068844"/>
            <a:ext cx="10603702" cy="2189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Проектирование содержания образовательных программ с учетом «Ядра среднего профессионального педагогического образования»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Включение  в программы содержания подготовки по запросу отрасли и конкретных работодателей 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Распределение 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часов вариативной части преимущественно на практическую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подготовку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Включение вариативного модуля по освоению рабочей профессии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Включение цифрового образовательного модуля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План: предусмотреть возможность выбора вариативных дисциплин для формирования индивидуальной образовательной траектории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Практическая подготовка с 1 курса обучения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</a:b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8207" y="4420803"/>
            <a:ext cx="10603702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Интерактивность и использование цифровых технологий  (технологии искусственного интеллекта, работа с электронными образовательными ресурсами, применение цифровых платформ для взаимодействия и обучения)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Адаптация под индивидуальные потребности обучающихся (дифференцированное обучение)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Развитие гибких навыков (критическое мышление, креативность, коммуникативные навыки, командная работа</a:t>
            </a:r>
            <a:r>
              <a:rPr lang="en-US" sz="1200" dirty="0" smtClean="0">
                <a:solidFill>
                  <a:srgbClr val="002060"/>
                </a:solidFill>
                <a:latin typeface="Montserrat"/>
                <a:ea typeface="Roboto"/>
              </a:rPr>
              <a:t>)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8202" y="5622108"/>
            <a:ext cx="1060370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Проектное обучение, модульное обучение, электронное и смешанное обучение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197" y="6267583"/>
            <a:ext cx="1060370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Совместное использование ресурсов, методических материалов, обмен экспертизой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818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7">
            <a:extLst>
              <a:ext uri="{FF2B5EF4-FFF2-40B4-BE49-F238E27FC236}">
                <a16:creationId xmlns:a16="http://schemas.microsoft.com/office/drawing/2014/main" xmlns="" id="{E3D31253-6F40-3131-E277-260CBAA881AD}"/>
              </a:ext>
            </a:extLst>
          </p:cNvPr>
          <p:cNvSpPr/>
          <p:nvPr/>
        </p:nvSpPr>
        <p:spPr bwMode="auto">
          <a:xfrm>
            <a:off x="6313713" y="0"/>
            <a:ext cx="5878287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B9E1FF"/>
              </a:gs>
              <a:gs pos="44000">
                <a:srgbClr val="5DA7E3"/>
              </a:gs>
              <a:gs pos="100000">
                <a:srgbClr val="016DC7"/>
              </a:gs>
            </a:gsLst>
            <a:lin ang="13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Зона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для отработки навыков публичного выступления и презентации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Модельная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среда «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Кванториум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» (зона ранней профориентации)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Модельная 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среда «Центр адаптивной физической культуры и </a:t>
            </a:r>
            <a:r>
              <a:rPr lang="ru-RU" sz="1600" dirty="0" err="1">
                <a:solidFill>
                  <a:schemeClr val="bg1"/>
                </a:solidFill>
                <a:latin typeface="Montserrat" panose="00000500000000000000" pitchFamily="2" charset="-52"/>
              </a:rPr>
              <a:t>здоровьесбережения</a:t>
            </a:r>
            <a:r>
              <a:rPr lang="ru-RU" sz="1600" dirty="0">
                <a:solidFill>
                  <a:schemeClr val="bg1"/>
                </a:solidFill>
                <a:latin typeface="Montserrat" panose="00000500000000000000" pitchFamily="2" charset="-52"/>
              </a:rPr>
              <a:t>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59A451-A68B-4FD7-A4DB-EDCE099D07F4}"/>
              </a:ext>
            </a:extLst>
          </p:cNvPr>
          <p:cNvSpPr txBox="1"/>
          <p:nvPr/>
        </p:nvSpPr>
        <p:spPr>
          <a:xfrm>
            <a:off x="559436" y="1592295"/>
            <a:ext cx="547577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Количество адресов,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их удаленность, разбивка зон по видам работ по имеющимся адресам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EEDD7D5-65D6-44EE-BE32-AF74DB60344E}"/>
              </a:ext>
            </a:extLst>
          </p:cNvPr>
          <p:cNvSpPr/>
          <p:nvPr/>
        </p:nvSpPr>
        <p:spPr>
          <a:xfrm>
            <a:off x="559436" y="406224"/>
            <a:ext cx="5841362" cy="8617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defTabSz="1219170"/>
            <a:r>
              <a:rPr lang="ru-RU" sz="2800" b="1" dirty="0">
                <a:solidFill>
                  <a:srgbClr val="002060"/>
                </a:solidFill>
                <a:latin typeface="Montserrat"/>
                <a:ea typeface="+mn-lt"/>
                <a:cs typeface="Calibri"/>
              </a:rPr>
              <a:t>Формирование инфраструктуры кластера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FDF4375-D1C1-90D6-30C5-459ACA518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72222" y="215364"/>
            <a:ext cx="879386" cy="9032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F5DAF15-0A03-C5A1-3C97-56532BBC4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67" name="Номер слайда 18">
            <a:extLst>
              <a:ext uri="{FF2B5EF4-FFF2-40B4-BE49-F238E27FC236}">
                <a16:creationId xmlns:a16="http://schemas.microsoft.com/office/drawing/2014/main" xmlns="" id="{5FF144F4-A946-4B32-BD81-DB1A4BB1D46D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1200" dirty="0">
                <a:solidFill>
                  <a:srgbClr val="002060"/>
                </a:solidFill>
                <a:latin typeface="Montserrat" panose="00000500000000000000" pitchFamily="2" charset="-52"/>
              </a:rPr>
              <a:t>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1554" y="2170689"/>
            <a:ext cx="5997383" cy="49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Montserrat"/>
                <a:ea typeface="Roboto"/>
              </a:rPr>
              <a:t>Адрес – 1, г</a:t>
            </a:r>
            <a:r>
              <a:rPr lang="ru-RU" sz="1300" b="1" dirty="0">
                <a:solidFill>
                  <a:srgbClr val="002060"/>
                </a:solidFill>
                <a:latin typeface="Montserrat"/>
                <a:ea typeface="Roboto"/>
              </a:rPr>
              <a:t>. Тольятти, ул. Мурысева, 84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Montserrat"/>
                <a:ea typeface="Roboto"/>
              </a:rPr>
              <a:t>10 зон по видам работ: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655" y="2624912"/>
            <a:ext cx="5845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</a:t>
            </a: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робототехники и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программирования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-52"/>
              </a:rPr>
              <a:t>STEM-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технологий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цифровой образовательной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среды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воспитательных технологий и внеурочной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деятельности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Модельная среда: "Начальная школа"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педагогической диагностики и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консультирования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Художественная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студия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Модельная среда: "Школьная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медиастудия"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Модельная среда: </a:t>
            </a:r>
            <a:r>
              <a:rPr lang="ru-RU" sz="1600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"Детский сад"</a:t>
            </a:r>
            <a:endParaRPr lang="ru-RU" sz="1600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Montserrat" panose="00000500000000000000" pitchFamily="2" charset="-52"/>
              </a:rPr>
              <a:t>Лаборатория функциональной диагностики и индивидуального консультирования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559A451-A68B-4FD7-A4DB-EDCE099D07F4}"/>
              </a:ext>
            </a:extLst>
          </p:cNvPr>
          <p:cNvSpPr txBox="1"/>
          <p:nvPr/>
        </p:nvSpPr>
        <p:spPr>
          <a:xfrm>
            <a:off x="6436821" y="1678246"/>
            <a:ext cx="547577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Планируемые дополнительные зоны по видам работ:</a:t>
            </a:r>
            <a:endParaRPr lang="ru-RU" sz="16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98937" y="5794126"/>
            <a:ext cx="5253287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300" b="1" dirty="0" smtClean="0">
                <a:solidFill>
                  <a:srgbClr val="002060"/>
                </a:solidFill>
                <a:latin typeface="Montserrat"/>
                <a:ea typeface="Roboto"/>
              </a:rPr>
              <a:t>11 из 13 создаваемых зон по видам работ оснащаются мобильным  оборудованием  для совместного использования ПОО в кластере</a:t>
            </a:r>
            <a:endParaRPr lang="ru-RU" sz="1300" b="1" dirty="0" smtClean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123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24FEAC-FCC6-4337-9D62-C4DF3112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021" b="22096"/>
          <a:stretch/>
        </p:blipFill>
        <p:spPr>
          <a:xfrm rot="16200000">
            <a:off x="7669539" y="2341074"/>
            <a:ext cx="4598058" cy="44468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6AA59D-3FBF-4720-B7DA-EE5054885421}"/>
              </a:ext>
            </a:extLst>
          </p:cNvPr>
          <p:cNvSpPr/>
          <p:nvPr/>
        </p:nvSpPr>
        <p:spPr>
          <a:xfrm>
            <a:off x="0" y="-6270"/>
            <a:ext cx="12195909" cy="1519201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338071" y="622841"/>
            <a:ext cx="10200890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1219170"/>
            <a:r>
              <a:rPr lang="ru-RU" sz="2800" b="1" dirty="0" smtClean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Практическая подготовка и УПК кластера</a:t>
            </a:r>
            <a:endParaRPr lang="ru-RU" sz="2800" b="1" dirty="0">
              <a:solidFill>
                <a:prstClr val="white"/>
              </a:solidFill>
              <a:latin typeface="Montserrat"/>
              <a:ea typeface="+mn-lt"/>
              <a:cs typeface="Calibri"/>
            </a:endParaRP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ru-RU" sz="1200" dirty="0">
                <a:solidFill>
                  <a:srgbClr val="0F6AEF"/>
                </a:solidFill>
                <a:latin typeface="Montserrat" panose="00000500000000000000" pitchFamily="2" charset="-52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99D075B-9015-4707-AE68-FFAFC257D4DE}"/>
              </a:ext>
            </a:extLst>
          </p:cNvPr>
          <p:cNvSpPr txBox="1"/>
          <p:nvPr/>
        </p:nvSpPr>
        <p:spPr bwMode="auto">
          <a:xfrm>
            <a:off x="338071" y="1681706"/>
            <a:ext cx="740706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Планы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по созданию учебно-производственных комплексов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2AB824-4CBF-914B-E8E1-7FBBC663D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4A6E3DE-7D84-47B1-A50B-52641A0B00F8}"/>
              </a:ext>
            </a:extLst>
          </p:cNvPr>
          <p:cNvSpPr txBox="1"/>
          <p:nvPr/>
        </p:nvSpPr>
        <p:spPr bwMode="auto">
          <a:xfrm>
            <a:off x="338071" y="5152875"/>
            <a:ext cx="7407064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Уникальные кейсы</a:t>
            </a:r>
            <a:endParaRPr lang="ru-RU" sz="1600" b="1" i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669857" y="2010299"/>
            <a:ext cx="11082367" cy="325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>
                <a:solidFill>
                  <a:srgbClr val="002060"/>
                </a:solidFill>
                <a:latin typeface="Montserrat"/>
                <a:ea typeface="Roboto"/>
              </a:rPr>
              <a:t>Базовая 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организация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													</a:t>
            </a:r>
            <a:r>
              <a:rPr lang="ru-RU" sz="1400" b="1" dirty="0" smtClean="0">
                <a:solidFill>
                  <a:srgbClr val="002060"/>
                </a:solidFill>
                <a:latin typeface="Montserrat"/>
                <a:ea typeface="Roboto"/>
              </a:rPr>
              <a:t>Сетевые организации </a:t>
            </a:r>
            <a:endParaRPr lang="ru-RU" sz="1400" b="1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4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год создания УПК: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2023											2023, 2024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(6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из 6 имеют УПК)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направление деятельности: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образование									образование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Перечень </a:t>
            </a:r>
            <a:r>
              <a:rPr lang="ru-RU" sz="1200" b="1" dirty="0">
                <a:solidFill>
                  <a:srgbClr val="002060"/>
                </a:solidFill>
                <a:latin typeface="Montserrat"/>
                <a:ea typeface="Roboto"/>
              </a:rPr>
              <a:t>услуг: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		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подготовка к школе для детей 3-7 лет					подготовка к школе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общеразвивающие программы для детей  2-11 лет			школа выходного дня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репетиторство (групповое и индивидуальное)			репетиторство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Montserrat"/>
                <a:ea typeface="Roboto"/>
              </a:rPr>
              <a:t>* </a:t>
            </a:r>
            <a:r>
              <a:rPr lang="ru-RU" sz="1200" i="1" dirty="0">
                <a:solidFill>
                  <a:srgbClr val="002060"/>
                </a:solidFill>
                <a:latin typeface="Montserrat"/>
                <a:ea typeface="Roboto"/>
              </a:rPr>
              <a:t>организация детских праздников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творческие мастер-классы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*</a:t>
            </a:r>
            <a:r>
              <a:rPr lang="ru-RU" sz="1200" i="1" dirty="0" smtClean="0">
                <a:solidFill>
                  <a:srgbClr val="002060"/>
                </a:solidFill>
                <a:latin typeface="Montserrat"/>
                <a:ea typeface="Roboto"/>
              </a:rPr>
              <a:t>занятия «мама+малыш»						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живопись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i="1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Montserrat"/>
                <a:ea typeface="Roboto"/>
              </a:rPr>
              <a:t>					* творческие мастер-классы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i="1" dirty="0" smtClean="0">
                <a:solidFill>
                  <a:srgbClr val="002060"/>
                </a:solidFill>
                <a:latin typeface="Montserrat"/>
                <a:ea typeface="Roboto"/>
              </a:rPr>
              <a:t>						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 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>
                <a:solidFill>
                  <a:srgbClr val="002060"/>
                </a:solidFill>
                <a:latin typeface="Montserrat"/>
                <a:ea typeface="Roboto"/>
              </a:rPr>
              <a:t>доход от деятельности УПК</a:t>
            </a: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: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367 тыс.руб (2024 г.)								178 тыс.руб. (2024 г.)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457 тыс.руб. (план 2025 г.)							200 тыс.руб. (план 2025 г.)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трудоустройство студентов: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4 чел. (2024 г.)									10 чел. (2024 г.)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8 чел. (план 2025 г.)</a:t>
            </a: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		12 чел. (план 2025 г.)					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739130" y="5272329"/>
            <a:ext cx="11082367" cy="159889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i="1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Montserrat"/>
                <a:ea typeface="Roboto"/>
              </a:rPr>
              <a:t>				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 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b="1" dirty="0" smtClean="0">
                <a:solidFill>
                  <a:srgbClr val="002060"/>
                </a:solidFill>
                <a:latin typeface="Montserrat"/>
                <a:ea typeface="Roboto"/>
              </a:rPr>
              <a:t>востребованные услуги: 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выполнение домашнего задания с младшими школьниками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каллиграфия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занятия по конструированию, программированию и робототехнике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>
                <a:solidFill>
                  <a:srgbClr val="002060"/>
                </a:solidFill>
                <a:latin typeface="Montserrat"/>
                <a:ea typeface="Roboto"/>
              </a:rPr>
              <a:t>	</a:t>
            </a: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	занятия по мультипликации	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2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УПК – база для практической подготовки (рассредоточенной учебной практики) студентов 1-2-3 курсов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200" dirty="0" smtClean="0">
                <a:solidFill>
                  <a:srgbClr val="002060"/>
                </a:solidFill>
                <a:latin typeface="Montserrat"/>
                <a:ea typeface="Roboto"/>
              </a:rPr>
              <a:t>				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49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4424FEAC-FCC6-4337-9D62-C4DF31124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3021" b="22096"/>
          <a:stretch/>
        </p:blipFill>
        <p:spPr>
          <a:xfrm rot="16200000">
            <a:off x="7669539" y="2341074"/>
            <a:ext cx="4598058" cy="444686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6AA59D-3FBF-4720-B7DA-EE5054885421}"/>
              </a:ext>
            </a:extLst>
          </p:cNvPr>
          <p:cNvSpPr/>
          <p:nvPr/>
        </p:nvSpPr>
        <p:spPr>
          <a:xfrm>
            <a:off x="-3910" y="0"/>
            <a:ext cx="12195909" cy="1519201"/>
          </a:xfrm>
          <a:prstGeom prst="rect">
            <a:avLst/>
          </a:prstGeom>
          <a:solidFill>
            <a:srgbClr val="016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ru-RU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1CB168-8362-4E9B-AEDD-8439530D0B49}"/>
              </a:ext>
            </a:extLst>
          </p:cNvPr>
          <p:cNvSpPr/>
          <p:nvPr/>
        </p:nvSpPr>
        <p:spPr>
          <a:xfrm>
            <a:off x="559435" y="407398"/>
            <a:ext cx="9639027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defTabSz="1219170"/>
            <a:r>
              <a:rPr lang="ru-RU" sz="2800" b="1" dirty="0">
                <a:solidFill>
                  <a:prstClr val="white"/>
                </a:solidFill>
                <a:latin typeface="Montserrat"/>
                <a:ea typeface="+mn-lt"/>
                <a:cs typeface="Calibri"/>
              </a:rPr>
              <a:t>Управление и организация деятельности кластера </a:t>
            </a:r>
          </a:p>
        </p:txBody>
      </p:sp>
      <p:sp>
        <p:nvSpPr>
          <p:cNvPr id="28" name="Номер слайда 18">
            <a:extLst>
              <a:ext uri="{FF2B5EF4-FFF2-40B4-BE49-F238E27FC236}">
                <a16:creationId xmlns:a16="http://schemas.microsoft.com/office/drawing/2014/main" xmlns="" id="{4CBEC388-8562-0747-89D3-3AD844E8DB0B}"/>
              </a:ext>
            </a:extLst>
          </p:cNvPr>
          <p:cNvSpPr txBox="1">
            <a:spLocks/>
          </p:cNvSpPr>
          <p:nvPr/>
        </p:nvSpPr>
        <p:spPr>
          <a:xfrm>
            <a:off x="9067800" y="6275387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endParaRPr lang="ru-RU" sz="1200" dirty="0">
              <a:solidFill>
                <a:srgbClr val="0F6AEF"/>
              </a:solidFill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D0DB0F-0DDF-4596-B723-8CAFBB136FC8}"/>
              </a:ext>
            </a:extLst>
          </p:cNvPr>
          <p:cNvSpPr txBox="1"/>
          <p:nvPr/>
        </p:nvSpPr>
        <p:spPr bwMode="auto">
          <a:xfrm>
            <a:off x="603548" y="1839423"/>
            <a:ext cx="548161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Создание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Управляющей компании в 2025 году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45E242-8102-4AEB-AEA5-D8EE8CA26A1F}"/>
              </a:ext>
            </a:extLst>
          </p:cNvPr>
          <p:cNvSpPr txBox="1"/>
          <p:nvPr/>
        </p:nvSpPr>
        <p:spPr bwMode="auto">
          <a:xfrm>
            <a:off x="630182" y="3963900"/>
            <a:ext cx="10956630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buClr>
                <a:prstClr val="black"/>
              </a:buClr>
              <a:buSzPts val="1400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Сетевое </a:t>
            </a:r>
            <a:r>
              <a:rPr lang="ru-RU" sz="1600" b="1" dirty="0">
                <a:solidFill>
                  <a:srgbClr val="002060"/>
                </a:solidFill>
                <a:latin typeface="Montserrat" panose="00000500000000000000" pitchFamily="2" charset="-52"/>
              </a:rPr>
              <a:t>взаимодействие образовательных организаций в </a:t>
            </a:r>
            <a:r>
              <a:rPr lang="ru-RU" sz="1600" b="1" dirty="0" smtClean="0">
                <a:solidFill>
                  <a:srgbClr val="002060"/>
                </a:solidFill>
                <a:latin typeface="Montserrat" panose="00000500000000000000" pitchFamily="2" charset="-52"/>
              </a:rPr>
              <a:t>кластере будет реализовано по следующим направлениям:</a:t>
            </a:r>
            <a:endParaRPr lang="ru-RU" sz="16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2AB824-4CBF-914B-E8E1-7FBBC663D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871605" y="214731"/>
            <a:ext cx="880619" cy="9045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944755" y="2208478"/>
            <a:ext cx="10642057" cy="158812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b="1" dirty="0" smtClean="0">
                <a:solidFill>
                  <a:srgbClr val="00B050"/>
                </a:solidFill>
                <a:latin typeface="Montserrat"/>
                <a:ea typeface="Roboto"/>
              </a:rPr>
              <a:t>Управляющая компания создана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4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Приказ о составе управляющей компании кластера от 30.01.2025 г. № 18-од</a:t>
            </a: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Положение об управляющей компании кластера (утверждено приказом от 03.02.2025 № 1) </a:t>
            </a:r>
            <a:endParaRPr lang="ru-RU" sz="12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 marL="285750" indent="-285750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Дорожная карта заседаний управляющей компании кластера (утверждена приказом от 03.02.2025 № 20</a:t>
            </a:r>
            <a:r>
              <a:rPr lang="ru-RU" sz="1400" baseline="30000" dirty="0" smtClean="0">
                <a:solidFill>
                  <a:srgbClr val="002060"/>
                </a:solidFill>
                <a:latin typeface="Montserrat"/>
                <a:ea typeface="Roboto"/>
              </a:rPr>
              <a:t>а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-од)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endParaRPr lang="ru-RU" sz="1400" dirty="0" smtClean="0">
              <a:solidFill>
                <a:srgbClr val="002060"/>
              </a:solidFill>
              <a:latin typeface="Montserrat"/>
              <a:ea typeface="Roboto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Количество членов управляющей компании:  13 чел.</a:t>
            </a:r>
            <a:endParaRPr lang="ru-RU" sz="1200" dirty="0">
              <a:solidFill>
                <a:srgbClr val="002060"/>
              </a:solidFill>
              <a:latin typeface="Montserrat"/>
              <a:ea typeface="Roboto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268FC2E-0D2E-4176-BAA3-01C3BDD5D931}"/>
              </a:ext>
            </a:extLst>
          </p:cNvPr>
          <p:cNvSpPr/>
          <p:nvPr/>
        </p:nvSpPr>
        <p:spPr>
          <a:xfrm>
            <a:off x="953631" y="4552617"/>
            <a:ext cx="10642057" cy="197592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Реализация 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части основной профессиональной образовательной программы (сетевого модуля)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Практическая подготовка обучающихся сетевых организаций в базовой организации 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Передача мобильного оборудования во временное пользование сетевым организациям для практической подготовки обучающихся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Подготовка обучающихся кластера к демонстрационному экзамену и конкурсам профессионального мастерства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Обучение преподавателей сетевых организаций работе на закупаемом оборудовании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Совместная организация и проведение конференций, круглых столов, мастер-классов</a:t>
            </a:r>
          </a:p>
          <a:p>
            <a:pPr marL="171450" indent="-171450">
              <a:lnSpc>
                <a:spcPct val="90000"/>
              </a:lnSpc>
              <a:spcBef>
                <a:spcPts val="300"/>
              </a:spcBef>
              <a:buFont typeface="Montserrat" panose="020B0604020202020204" charset="-52"/>
              <a:buChar char="–"/>
            </a:pP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Совместная разработка и использование учебно-методических материалов для реализации </a:t>
            </a:r>
            <a:r>
              <a:rPr lang="ru-RU" sz="1400" dirty="0" smtClean="0">
                <a:solidFill>
                  <a:srgbClr val="002060"/>
                </a:solidFill>
                <a:latin typeface="Montserrat"/>
                <a:ea typeface="Roboto"/>
              </a:rPr>
              <a:t>ОПОП-П</a:t>
            </a:r>
            <a:endParaRPr lang="ru-RU" sz="1200" dirty="0" smtClean="0">
              <a:solidFill>
                <a:srgbClr val="002060"/>
              </a:solidFill>
              <a:latin typeface="Montserra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362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</Template>
  <TotalTime>19000</TotalTime>
  <Words>1591</Words>
  <Application>Microsoft Office PowerPoint</Application>
  <PresentationFormat>Произвольный</PresentationFormat>
  <Paragraphs>295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Montserrat</vt:lpstr>
      <vt:lpstr>Roboto</vt:lpstr>
      <vt:lpstr>Gill Sans MT</vt:lpstr>
      <vt:lpstr>Галерея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Оксана Дьякова</cp:lastModifiedBy>
  <cp:revision>488</cp:revision>
  <cp:lastPrinted>2025-05-14T06:05:45Z</cp:lastPrinted>
  <dcterms:created xsi:type="dcterms:W3CDTF">2023-01-27T08:39:26Z</dcterms:created>
  <dcterms:modified xsi:type="dcterms:W3CDTF">2025-05-14T07:05:38Z</dcterms:modified>
</cp:coreProperties>
</file>